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90" r:id="rId4"/>
    <p:sldId id="291" r:id="rId5"/>
  </p:sldIdLst>
  <p:sldSz cx="12192000" cy="6858000"/>
  <p:notesSz cx="6858000" cy="9144000"/>
  <p:embeddedFontLst>
    <p:embeddedFont>
      <p:font typeface="FedraSans-Book" pitchFamily="2" charset="0"/>
      <p:regular r:id="rId6"/>
    </p:embeddedFont>
    <p:embeddedFont>
      <p:font typeface="FedraSans-Medium" pitchFamily="2" charset="0"/>
      <p:regular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6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4482F90-F6B1-B88E-E8F7-228EA0B26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EC3436-7A48-911D-CE51-B2D1EE58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070" y="1164265"/>
            <a:ext cx="7067108" cy="1989508"/>
          </a:xfrm>
        </p:spPr>
        <p:txBody>
          <a:bodyPr anchor="b"/>
          <a:lstStyle>
            <a:lvl1pPr algn="l">
              <a:lnSpc>
                <a:spcPts val="5000"/>
              </a:lnSpc>
              <a:defRPr sz="4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C9A25A-11F3-D945-5E5F-492F897EA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70" y="3187368"/>
            <a:ext cx="7082261" cy="4861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57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lst slide met aflop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9A8FE-F195-B813-70A2-8F5CF5C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7B17B-4F29-8815-71F7-57D0F397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286" y="1653028"/>
            <a:ext cx="4748486" cy="3987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35681D4-EF65-9D4A-B6A2-9471ADC689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276975" y="1824038"/>
            <a:ext cx="5915025" cy="3594776"/>
          </a:xfrm>
          <a:solidFill>
            <a:srgbClr val="C6C6C6"/>
          </a:solidFill>
        </p:spPr>
        <p:txBody>
          <a:bodyPr/>
          <a:lstStyle>
            <a:lvl1pPr>
              <a:defRPr sz="1400">
                <a:solidFill>
                  <a:schemeClr val="accent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3664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9A8FE-F195-B813-70A2-8F5CF5C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7B17B-4F29-8815-71F7-57D0F397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286" y="1653028"/>
            <a:ext cx="4748486" cy="3987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35681D4-EF65-9D4A-B6A2-9471ADC689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276975" y="1824038"/>
            <a:ext cx="4486649" cy="3594776"/>
          </a:xfrm>
          <a:solidFill>
            <a:srgbClr val="C6C6C6"/>
          </a:solidFill>
        </p:spPr>
        <p:txBody>
          <a:bodyPr/>
          <a:lstStyle>
            <a:lvl1pPr>
              <a:defRPr sz="1400">
                <a:solidFill>
                  <a:schemeClr val="accent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49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9A8FE-F195-B813-70A2-8F5CF5C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35681D4-EF65-9D4A-B6A2-9471ADC689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47987" y="1824038"/>
            <a:ext cx="5693895" cy="3594776"/>
          </a:xfrm>
          <a:solidFill>
            <a:srgbClr val="C6C6C6"/>
          </a:solidFill>
        </p:spPr>
        <p:txBody>
          <a:bodyPr/>
          <a:lstStyle>
            <a:lvl1pPr>
              <a:defRPr sz="1400">
                <a:solidFill>
                  <a:schemeClr val="accent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6">
            <a:extLst>
              <a:ext uri="{FF2B5EF4-FFF2-40B4-BE49-F238E27FC236}">
                <a16:creationId xmlns:a16="http://schemas.microsoft.com/office/drawing/2014/main" id="{1EDD752A-3EE3-CA43-681B-D2377F45D7E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506280" y="1824038"/>
            <a:ext cx="3245391" cy="3594776"/>
          </a:xfrm>
          <a:solidFill>
            <a:srgbClr val="C6C6C6"/>
          </a:solidFill>
        </p:spPr>
        <p:txBody>
          <a:bodyPr/>
          <a:lstStyle>
            <a:lvl1pPr>
              <a:defRPr sz="1400">
                <a:solidFill>
                  <a:schemeClr val="accent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1247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35681D4-EF65-9D4A-B6A2-9471ADC689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47987" y="1824038"/>
            <a:ext cx="9315637" cy="3594776"/>
          </a:xfrm>
          <a:solidFill>
            <a:srgbClr val="C6C6C6"/>
          </a:solidFill>
        </p:spPr>
        <p:txBody>
          <a:bodyPr/>
          <a:lstStyle>
            <a:lvl1pPr>
              <a:defRPr sz="1400">
                <a:solidFill>
                  <a:schemeClr val="accent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A9A8FE-F195-B813-70A2-8F5CF5C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210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vull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6">
            <a:extLst>
              <a:ext uri="{FF2B5EF4-FFF2-40B4-BE49-F238E27FC236}">
                <a16:creationId xmlns:a16="http://schemas.microsoft.com/office/drawing/2014/main" id="{2E743262-08DF-3BA3-C900-A030BE69D52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C6C6C6"/>
          </a:solidFill>
        </p:spPr>
        <p:txBody>
          <a:bodyPr/>
          <a:lstStyle>
            <a:lvl1pPr>
              <a:defRPr sz="1400">
                <a:solidFill>
                  <a:schemeClr val="accent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771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ind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EEEF36A-66A6-D0BC-04F1-31C49FB75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EC3436-7A48-911D-CE51-B2D1EE58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071" y="1164265"/>
            <a:ext cx="5261423" cy="1989508"/>
          </a:xfrm>
        </p:spPr>
        <p:txBody>
          <a:bodyPr anchor="b"/>
          <a:lstStyle>
            <a:lvl1pPr algn="l">
              <a:lnSpc>
                <a:spcPts val="5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C9A25A-11F3-D945-5E5F-492F897EA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71" y="3187368"/>
            <a:ext cx="5272704" cy="4861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257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indslide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EEEF36A-66A6-D0BC-04F1-31C49FB75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857"/>
            <a:ext cx="12188952" cy="68562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EC3436-7A48-911D-CE51-B2D1EE58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071" y="1164265"/>
            <a:ext cx="5261423" cy="1989508"/>
          </a:xfrm>
        </p:spPr>
        <p:txBody>
          <a:bodyPr anchor="b"/>
          <a:lstStyle>
            <a:lvl1pPr algn="l">
              <a:lnSpc>
                <a:spcPts val="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C9A25A-11F3-D945-5E5F-492F897EA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71" y="3187368"/>
            <a:ext cx="5272704" cy="4861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923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4482F90-F6B1-B88E-E8F7-228EA0B26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26632846-C808-9095-A27C-BCCD25CD6B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3847" y="0"/>
            <a:ext cx="5131041" cy="6855833"/>
          </a:xfrm>
          <a:custGeom>
            <a:avLst/>
            <a:gdLst>
              <a:gd name="connsiteX0" fmla="*/ 0 w 5128152"/>
              <a:gd name="connsiteY0" fmla="*/ 0 h 6858000"/>
              <a:gd name="connsiteX1" fmla="*/ 5128152 w 5128152"/>
              <a:gd name="connsiteY1" fmla="*/ 0 h 6858000"/>
              <a:gd name="connsiteX2" fmla="*/ 5128152 w 5128152"/>
              <a:gd name="connsiteY2" fmla="*/ 6858000 h 6858000"/>
              <a:gd name="connsiteX3" fmla="*/ 0 w 5128152"/>
              <a:gd name="connsiteY3" fmla="*/ 6858000 h 6858000"/>
              <a:gd name="connsiteX4" fmla="*/ 0 w 5128152"/>
              <a:gd name="connsiteY4" fmla="*/ 0 h 6858000"/>
              <a:gd name="connsiteX0" fmla="*/ 0 w 5128152"/>
              <a:gd name="connsiteY0" fmla="*/ 0 h 6858000"/>
              <a:gd name="connsiteX1" fmla="*/ 5128152 w 5128152"/>
              <a:gd name="connsiteY1" fmla="*/ 0 h 6858000"/>
              <a:gd name="connsiteX2" fmla="*/ 5128152 w 5128152"/>
              <a:gd name="connsiteY2" fmla="*/ 6858000 h 6858000"/>
              <a:gd name="connsiteX3" fmla="*/ 0 w 5128152"/>
              <a:gd name="connsiteY3" fmla="*/ 6858000 h 6858000"/>
              <a:gd name="connsiteX4" fmla="*/ 0 w 5128152"/>
              <a:gd name="connsiteY4" fmla="*/ 2964216 h 6858000"/>
              <a:gd name="connsiteX5" fmla="*/ 0 w 5128152"/>
              <a:gd name="connsiteY5" fmla="*/ 0 h 6858000"/>
              <a:gd name="connsiteX0" fmla="*/ 0 w 5128152"/>
              <a:gd name="connsiteY0" fmla="*/ 8667 h 6866667"/>
              <a:gd name="connsiteX1" fmla="*/ 2972884 w 5128152"/>
              <a:gd name="connsiteY1" fmla="*/ 0 h 6866667"/>
              <a:gd name="connsiteX2" fmla="*/ 5128152 w 5128152"/>
              <a:gd name="connsiteY2" fmla="*/ 8667 h 6866667"/>
              <a:gd name="connsiteX3" fmla="*/ 5128152 w 5128152"/>
              <a:gd name="connsiteY3" fmla="*/ 6866667 h 6866667"/>
              <a:gd name="connsiteX4" fmla="*/ 0 w 5128152"/>
              <a:gd name="connsiteY4" fmla="*/ 6866667 h 6866667"/>
              <a:gd name="connsiteX5" fmla="*/ 0 w 5128152"/>
              <a:gd name="connsiteY5" fmla="*/ 2972883 h 6866667"/>
              <a:gd name="connsiteX6" fmla="*/ 0 w 5128152"/>
              <a:gd name="connsiteY6" fmla="*/ 8667 h 6866667"/>
              <a:gd name="connsiteX0" fmla="*/ 0 w 5128152"/>
              <a:gd name="connsiteY0" fmla="*/ 8667 h 6866667"/>
              <a:gd name="connsiteX1" fmla="*/ 2972884 w 5128152"/>
              <a:gd name="connsiteY1" fmla="*/ 0 h 6866667"/>
              <a:gd name="connsiteX2" fmla="*/ 5128152 w 5128152"/>
              <a:gd name="connsiteY2" fmla="*/ 8667 h 6866667"/>
              <a:gd name="connsiteX3" fmla="*/ 5128152 w 5128152"/>
              <a:gd name="connsiteY3" fmla="*/ 6866667 h 6866667"/>
              <a:gd name="connsiteX4" fmla="*/ 3908952 w 5128152"/>
              <a:gd name="connsiteY4" fmla="*/ 6864501 h 6866667"/>
              <a:gd name="connsiteX5" fmla="*/ 0 w 5128152"/>
              <a:gd name="connsiteY5" fmla="*/ 6866667 h 6866667"/>
              <a:gd name="connsiteX6" fmla="*/ 0 w 5128152"/>
              <a:gd name="connsiteY6" fmla="*/ 2972883 h 6866667"/>
              <a:gd name="connsiteX7" fmla="*/ 0 w 5128152"/>
              <a:gd name="connsiteY7" fmla="*/ 8667 h 6866667"/>
              <a:gd name="connsiteX0" fmla="*/ 0 w 5128152"/>
              <a:gd name="connsiteY0" fmla="*/ 8667 h 6866667"/>
              <a:gd name="connsiteX1" fmla="*/ 2972884 w 5128152"/>
              <a:gd name="connsiteY1" fmla="*/ 0 h 6866667"/>
              <a:gd name="connsiteX2" fmla="*/ 5128152 w 5128152"/>
              <a:gd name="connsiteY2" fmla="*/ 8667 h 6866667"/>
              <a:gd name="connsiteX3" fmla="*/ 5128152 w 5128152"/>
              <a:gd name="connsiteY3" fmla="*/ 6866667 h 6866667"/>
              <a:gd name="connsiteX4" fmla="*/ 3908952 w 5128152"/>
              <a:gd name="connsiteY4" fmla="*/ 6864501 h 6866667"/>
              <a:gd name="connsiteX5" fmla="*/ 0 w 5128152"/>
              <a:gd name="connsiteY5" fmla="*/ 2972883 h 6866667"/>
              <a:gd name="connsiteX6" fmla="*/ 0 w 5128152"/>
              <a:gd name="connsiteY6" fmla="*/ 8667 h 6866667"/>
              <a:gd name="connsiteX0" fmla="*/ 0 w 5128152"/>
              <a:gd name="connsiteY0" fmla="*/ 2972883 h 6866667"/>
              <a:gd name="connsiteX1" fmla="*/ 2972884 w 5128152"/>
              <a:gd name="connsiteY1" fmla="*/ 0 h 6866667"/>
              <a:gd name="connsiteX2" fmla="*/ 5128152 w 5128152"/>
              <a:gd name="connsiteY2" fmla="*/ 8667 h 6866667"/>
              <a:gd name="connsiteX3" fmla="*/ 5128152 w 5128152"/>
              <a:gd name="connsiteY3" fmla="*/ 6866667 h 6866667"/>
              <a:gd name="connsiteX4" fmla="*/ 3908952 w 5128152"/>
              <a:gd name="connsiteY4" fmla="*/ 6864501 h 6866667"/>
              <a:gd name="connsiteX5" fmla="*/ 0 w 5128152"/>
              <a:gd name="connsiteY5" fmla="*/ 2972883 h 6866667"/>
              <a:gd name="connsiteX0" fmla="*/ 0 w 5139708"/>
              <a:gd name="connsiteY0" fmla="*/ 2972883 h 6866667"/>
              <a:gd name="connsiteX1" fmla="*/ 2972884 w 5139708"/>
              <a:gd name="connsiteY1" fmla="*/ 0 h 6866667"/>
              <a:gd name="connsiteX2" fmla="*/ 5128152 w 5139708"/>
              <a:gd name="connsiteY2" fmla="*/ 8667 h 6866667"/>
              <a:gd name="connsiteX3" fmla="*/ 5139708 w 5139708"/>
              <a:gd name="connsiteY3" fmla="*/ 5659747 h 6866667"/>
              <a:gd name="connsiteX4" fmla="*/ 5128152 w 5139708"/>
              <a:gd name="connsiteY4" fmla="*/ 6866667 h 6866667"/>
              <a:gd name="connsiteX5" fmla="*/ 3908952 w 5139708"/>
              <a:gd name="connsiteY5" fmla="*/ 6864501 h 6866667"/>
              <a:gd name="connsiteX6" fmla="*/ 0 w 5139708"/>
              <a:gd name="connsiteY6" fmla="*/ 2972883 h 6866667"/>
              <a:gd name="connsiteX0" fmla="*/ 0 w 5139708"/>
              <a:gd name="connsiteY0" fmla="*/ 2972883 h 6864501"/>
              <a:gd name="connsiteX1" fmla="*/ 2972884 w 5139708"/>
              <a:gd name="connsiteY1" fmla="*/ 0 h 6864501"/>
              <a:gd name="connsiteX2" fmla="*/ 5128152 w 5139708"/>
              <a:gd name="connsiteY2" fmla="*/ 8667 h 6864501"/>
              <a:gd name="connsiteX3" fmla="*/ 5139708 w 5139708"/>
              <a:gd name="connsiteY3" fmla="*/ 5659747 h 6864501"/>
              <a:gd name="connsiteX4" fmla="*/ 3908952 w 5139708"/>
              <a:gd name="connsiteY4" fmla="*/ 6864501 h 6864501"/>
              <a:gd name="connsiteX5" fmla="*/ 0 w 5139708"/>
              <a:gd name="connsiteY5" fmla="*/ 2972883 h 6864501"/>
              <a:gd name="connsiteX0" fmla="*/ 0 w 5131041"/>
              <a:gd name="connsiteY0" fmla="*/ 2972883 h 6864501"/>
              <a:gd name="connsiteX1" fmla="*/ 2972884 w 5131041"/>
              <a:gd name="connsiteY1" fmla="*/ 0 h 6864501"/>
              <a:gd name="connsiteX2" fmla="*/ 5128152 w 5131041"/>
              <a:gd name="connsiteY2" fmla="*/ 8667 h 6864501"/>
              <a:gd name="connsiteX3" fmla="*/ 5131041 w 5131041"/>
              <a:gd name="connsiteY3" fmla="*/ 5651079 h 6864501"/>
              <a:gd name="connsiteX4" fmla="*/ 3908952 w 5131041"/>
              <a:gd name="connsiteY4" fmla="*/ 6864501 h 6864501"/>
              <a:gd name="connsiteX5" fmla="*/ 0 w 5131041"/>
              <a:gd name="connsiteY5" fmla="*/ 2972883 h 6864501"/>
              <a:gd name="connsiteX0" fmla="*/ 0 w 5131041"/>
              <a:gd name="connsiteY0" fmla="*/ 2972883 h 6864501"/>
              <a:gd name="connsiteX1" fmla="*/ 2972884 w 5131041"/>
              <a:gd name="connsiteY1" fmla="*/ 0 h 6864501"/>
              <a:gd name="connsiteX2" fmla="*/ 5128152 w 5131041"/>
              <a:gd name="connsiteY2" fmla="*/ 8667 h 6864501"/>
              <a:gd name="connsiteX3" fmla="*/ 5131041 w 5131041"/>
              <a:gd name="connsiteY3" fmla="*/ 5643725 h 6864501"/>
              <a:gd name="connsiteX4" fmla="*/ 3908952 w 5131041"/>
              <a:gd name="connsiteY4" fmla="*/ 6864501 h 6864501"/>
              <a:gd name="connsiteX5" fmla="*/ 0 w 5131041"/>
              <a:gd name="connsiteY5" fmla="*/ 2972883 h 6864501"/>
              <a:gd name="connsiteX0" fmla="*/ 0 w 5131041"/>
              <a:gd name="connsiteY0" fmla="*/ 2972883 h 6864501"/>
              <a:gd name="connsiteX1" fmla="*/ 2972884 w 5131041"/>
              <a:gd name="connsiteY1" fmla="*/ 0 h 6864501"/>
              <a:gd name="connsiteX2" fmla="*/ 5128152 w 5131041"/>
              <a:gd name="connsiteY2" fmla="*/ 8667 h 6864501"/>
              <a:gd name="connsiteX3" fmla="*/ 5131041 w 5131041"/>
              <a:gd name="connsiteY3" fmla="*/ 5643725 h 6864501"/>
              <a:gd name="connsiteX4" fmla="*/ 3908952 w 5131041"/>
              <a:gd name="connsiteY4" fmla="*/ 6864501 h 6864501"/>
              <a:gd name="connsiteX5" fmla="*/ 0 w 5131041"/>
              <a:gd name="connsiteY5" fmla="*/ 2972883 h 6864501"/>
              <a:gd name="connsiteX0" fmla="*/ 0 w 5131041"/>
              <a:gd name="connsiteY0" fmla="*/ 2972883 h 6864501"/>
              <a:gd name="connsiteX1" fmla="*/ 2972884 w 5131041"/>
              <a:gd name="connsiteY1" fmla="*/ 0 h 6864501"/>
              <a:gd name="connsiteX2" fmla="*/ 5128152 w 5131041"/>
              <a:gd name="connsiteY2" fmla="*/ 1314 h 6864501"/>
              <a:gd name="connsiteX3" fmla="*/ 5131041 w 5131041"/>
              <a:gd name="connsiteY3" fmla="*/ 5643725 h 6864501"/>
              <a:gd name="connsiteX4" fmla="*/ 3908952 w 5131041"/>
              <a:gd name="connsiteY4" fmla="*/ 6864501 h 6864501"/>
              <a:gd name="connsiteX5" fmla="*/ 0 w 5131041"/>
              <a:gd name="connsiteY5" fmla="*/ 2972883 h 686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1041" h="6864501">
                <a:moveTo>
                  <a:pt x="0" y="2972883"/>
                </a:moveTo>
                <a:lnTo>
                  <a:pt x="2972884" y="0"/>
                </a:lnTo>
                <a:lnTo>
                  <a:pt x="5128152" y="1314"/>
                </a:lnTo>
                <a:lnTo>
                  <a:pt x="5131041" y="5643725"/>
                </a:lnTo>
                <a:lnTo>
                  <a:pt x="3908952" y="6864501"/>
                </a:lnTo>
                <a:lnTo>
                  <a:pt x="0" y="2972883"/>
                </a:lnTo>
                <a:close/>
              </a:path>
            </a:pathLst>
          </a:custGeom>
          <a:solidFill>
            <a:srgbClr val="C6C6C6"/>
          </a:solidFill>
        </p:spPr>
        <p:txBody>
          <a:bodyPr vert="horz" lIns="91440" tIns="45720" rIns="216000" bIns="1800000" rtlCol="0" anchor="ctr" anchorCtr="0">
            <a:noAutofit/>
          </a:bodyPr>
          <a:lstStyle>
            <a:lvl1pPr algn="r">
              <a:lnSpc>
                <a:spcPct val="100000"/>
              </a:lnSpc>
              <a:defRPr lang="nl-NL" sz="1400">
                <a:solidFill>
                  <a:schemeClr val="accent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EC3436-7A48-911D-CE51-B2D1EE58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070" y="1164265"/>
            <a:ext cx="4625470" cy="1989508"/>
          </a:xfrm>
        </p:spPr>
        <p:txBody>
          <a:bodyPr anchor="b"/>
          <a:lstStyle>
            <a:lvl1pPr algn="l">
              <a:lnSpc>
                <a:spcPts val="5000"/>
              </a:lnSpc>
              <a:defRPr sz="4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C9A25A-11F3-D945-5E5F-492F897EA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71" y="3187368"/>
            <a:ext cx="4635388" cy="88152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51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slide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4482F90-F6B1-B88E-E8F7-228EA0B26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EC3436-7A48-911D-CE51-B2D1EE58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070" y="1164265"/>
            <a:ext cx="7067108" cy="1989508"/>
          </a:xfrm>
        </p:spPr>
        <p:txBody>
          <a:bodyPr anchor="b"/>
          <a:lstStyle>
            <a:lvl1pPr algn="l">
              <a:lnSpc>
                <a:spcPts val="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C9A25A-11F3-D945-5E5F-492F897EA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70" y="3187368"/>
            <a:ext cx="7082261" cy="4861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5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rood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4482F90-F6B1-B88E-E8F7-228EA0B26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4">
            <a:extLst>
              <a:ext uri="{FF2B5EF4-FFF2-40B4-BE49-F238E27FC236}">
                <a16:creationId xmlns:a16="http://schemas.microsoft.com/office/drawing/2014/main" id="{6F0D8298-0879-F745-4CFC-C401BB4EF9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3847" y="0"/>
            <a:ext cx="5131041" cy="6855833"/>
          </a:xfrm>
          <a:custGeom>
            <a:avLst/>
            <a:gdLst>
              <a:gd name="connsiteX0" fmla="*/ 0 w 5128152"/>
              <a:gd name="connsiteY0" fmla="*/ 0 h 6858000"/>
              <a:gd name="connsiteX1" fmla="*/ 5128152 w 5128152"/>
              <a:gd name="connsiteY1" fmla="*/ 0 h 6858000"/>
              <a:gd name="connsiteX2" fmla="*/ 5128152 w 5128152"/>
              <a:gd name="connsiteY2" fmla="*/ 6858000 h 6858000"/>
              <a:gd name="connsiteX3" fmla="*/ 0 w 5128152"/>
              <a:gd name="connsiteY3" fmla="*/ 6858000 h 6858000"/>
              <a:gd name="connsiteX4" fmla="*/ 0 w 5128152"/>
              <a:gd name="connsiteY4" fmla="*/ 0 h 6858000"/>
              <a:gd name="connsiteX0" fmla="*/ 0 w 5128152"/>
              <a:gd name="connsiteY0" fmla="*/ 0 h 6858000"/>
              <a:gd name="connsiteX1" fmla="*/ 5128152 w 5128152"/>
              <a:gd name="connsiteY1" fmla="*/ 0 h 6858000"/>
              <a:gd name="connsiteX2" fmla="*/ 5128152 w 5128152"/>
              <a:gd name="connsiteY2" fmla="*/ 6858000 h 6858000"/>
              <a:gd name="connsiteX3" fmla="*/ 0 w 5128152"/>
              <a:gd name="connsiteY3" fmla="*/ 6858000 h 6858000"/>
              <a:gd name="connsiteX4" fmla="*/ 0 w 5128152"/>
              <a:gd name="connsiteY4" fmla="*/ 2964216 h 6858000"/>
              <a:gd name="connsiteX5" fmla="*/ 0 w 5128152"/>
              <a:gd name="connsiteY5" fmla="*/ 0 h 6858000"/>
              <a:gd name="connsiteX0" fmla="*/ 0 w 5128152"/>
              <a:gd name="connsiteY0" fmla="*/ 8667 h 6866667"/>
              <a:gd name="connsiteX1" fmla="*/ 2972884 w 5128152"/>
              <a:gd name="connsiteY1" fmla="*/ 0 h 6866667"/>
              <a:gd name="connsiteX2" fmla="*/ 5128152 w 5128152"/>
              <a:gd name="connsiteY2" fmla="*/ 8667 h 6866667"/>
              <a:gd name="connsiteX3" fmla="*/ 5128152 w 5128152"/>
              <a:gd name="connsiteY3" fmla="*/ 6866667 h 6866667"/>
              <a:gd name="connsiteX4" fmla="*/ 0 w 5128152"/>
              <a:gd name="connsiteY4" fmla="*/ 6866667 h 6866667"/>
              <a:gd name="connsiteX5" fmla="*/ 0 w 5128152"/>
              <a:gd name="connsiteY5" fmla="*/ 2972883 h 6866667"/>
              <a:gd name="connsiteX6" fmla="*/ 0 w 5128152"/>
              <a:gd name="connsiteY6" fmla="*/ 8667 h 6866667"/>
              <a:gd name="connsiteX0" fmla="*/ 0 w 5128152"/>
              <a:gd name="connsiteY0" fmla="*/ 8667 h 6866667"/>
              <a:gd name="connsiteX1" fmla="*/ 2972884 w 5128152"/>
              <a:gd name="connsiteY1" fmla="*/ 0 h 6866667"/>
              <a:gd name="connsiteX2" fmla="*/ 5128152 w 5128152"/>
              <a:gd name="connsiteY2" fmla="*/ 8667 h 6866667"/>
              <a:gd name="connsiteX3" fmla="*/ 5128152 w 5128152"/>
              <a:gd name="connsiteY3" fmla="*/ 6866667 h 6866667"/>
              <a:gd name="connsiteX4" fmla="*/ 3908952 w 5128152"/>
              <a:gd name="connsiteY4" fmla="*/ 6864501 h 6866667"/>
              <a:gd name="connsiteX5" fmla="*/ 0 w 5128152"/>
              <a:gd name="connsiteY5" fmla="*/ 6866667 h 6866667"/>
              <a:gd name="connsiteX6" fmla="*/ 0 w 5128152"/>
              <a:gd name="connsiteY6" fmla="*/ 2972883 h 6866667"/>
              <a:gd name="connsiteX7" fmla="*/ 0 w 5128152"/>
              <a:gd name="connsiteY7" fmla="*/ 8667 h 6866667"/>
              <a:gd name="connsiteX0" fmla="*/ 0 w 5128152"/>
              <a:gd name="connsiteY0" fmla="*/ 8667 h 6866667"/>
              <a:gd name="connsiteX1" fmla="*/ 2972884 w 5128152"/>
              <a:gd name="connsiteY1" fmla="*/ 0 h 6866667"/>
              <a:gd name="connsiteX2" fmla="*/ 5128152 w 5128152"/>
              <a:gd name="connsiteY2" fmla="*/ 8667 h 6866667"/>
              <a:gd name="connsiteX3" fmla="*/ 5128152 w 5128152"/>
              <a:gd name="connsiteY3" fmla="*/ 6866667 h 6866667"/>
              <a:gd name="connsiteX4" fmla="*/ 3908952 w 5128152"/>
              <a:gd name="connsiteY4" fmla="*/ 6864501 h 6866667"/>
              <a:gd name="connsiteX5" fmla="*/ 0 w 5128152"/>
              <a:gd name="connsiteY5" fmla="*/ 2972883 h 6866667"/>
              <a:gd name="connsiteX6" fmla="*/ 0 w 5128152"/>
              <a:gd name="connsiteY6" fmla="*/ 8667 h 6866667"/>
              <a:gd name="connsiteX0" fmla="*/ 0 w 5128152"/>
              <a:gd name="connsiteY0" fmla="*/ 2972883 h 6866667"/>
              <a:gd name="connsiteX1" fmla="*/ 2972884 w 5128152"/>
              <a:gd name="connsiteY1" fmla="*/ 0 h 6866667"/>
              <a:gd name="connsiteX2" fmla="*/ 5128152 w 5128152"/>
              <a:gd name="connsiteY2" fmla="*/ 8667 h 6866667"/>
              <a:gd name="connsiteX3" fmla="*/ 5128152 w 5128152"/>
              <a:gd name="connsiteY3" fmla="*/ 6866667 h 6866667"/>
              <a:gd name="connsiteX4" fmla="*/ 3908952 w 5128152"/>
              <a:gd name="connsiteY4" fmla="*/ 6864501 h 6866667"/>
              <a:gd name="connsiteX5" fmla="*/ 0 w 5128152"/>
              <a:gd name="connsiteY5" fmla="*/ 2972883 h 6866667"/>
              <a:gd name="connsiteX0" fmla="*/ 0 w 5139708"/>
              <a:gd name="connsiteY0" fmla="*/ 2972883 h 6866667"/>
              <a:gd name="connsiteX1" fmla="*/ 2972884 w 5139708"/>
              <a:gd name="connsiteY1" fmla="*/ 0 h 6866667"/>
              <a:gd name="connsiteX2" fmla="*/ 5128152 w 5139708"/>
              <a:gd name="connsiteY2" fmla="*/ 8667 h 6866667"/>
              <a:gd name="connsiteX3" fmla="*/ 5139708 w 5139708"/>
              <a:gd name="connsiteY3" fmla="*/ 5659747 h 6866667"/>
              <a:gd name="connsiteX4" fmla="*/ 5128152 w 5139708"/>
              <a:gd name="connsiteY4" fmla="*/ 6866667 h 6866667"/>
              <a:gd name="connsiteX5" fmla="*/ 3908952 w 5139708"/>
              <a:gd name="connsiteY5" fmla="*/ 6864501 h 6866667"/>
              <a:gd name="connsiteX6" fmla="*/ 0 w 5139708"/>
              <a:gd name="connsiteY6" fmla="*/ 2972883 h 6866667"/>
              <a:gd name="connsiteX0" fmla="*/ 0 w 5139708"/>
              <a:gd name="connsiteY0" fmla="*/ 2972883 h 6864501"/>
              <a:gd name="connsiteX1" fmla="*/ 2972884 w 5139708"/>
              <a:gd name="connsiteY1" fmla="*/ 0 h 6864501"/>
              <a:gd name="connsiteX2" fmla="*/ 5128152 w 5139708"/>
              <a:gd name="connsiteY2" fmla="*/ 8667 h 6864501"/>
              <a:gd name="connsiteX3" fmla="*/ 5139708 w 5139708"/>
              <a:gd name="connsiteY3" fmla="*/ 5659747 h 6864501"/>
              <a:gd name="connsiteX4" fmla="*/ 3908952 w 5139708"/>
              <a:gd name="connsiteY4" fmla="*/ 6864501 h 6864501"/>
              <a:gd name="connsiteX5" fmla="*/ 0 w 5139708"/>
              <a:gd name="connsiteY5" fmla="*/ 2972883 h 6864501"/>
              <a:gd name="connsiteX0" fmla="*/ 0 w 5131041"/>
              <a:gd name="connsiteY0" fmla="*/ 2972883 h 6864501"/>
              <a:gd name="connsiteX1" fmla="*/ 2972884 w 5131041"/>
              <a:gd name="connsiteY1" fmla="*/ 0 h 6864501"/>
              <a:gd name="connsiteX2" fmla="*/ 5128152 w 5131041"/>
              <a:gd name="connsiteY2" fmla="*/ 8667 h 6864501"/>
              <a:gd name="connsiteX3" fmla="*/ 5131041 w 5131041"/>
              <a:gd name="connsiteY3" fmla="*/ 5651079 h 6864501"/>
              <a:gd name="connsiteX4" fmla="*/ 3908952 w 5131041"/>
              <a:gd name="connsiteY4" fmla="*/ 6864501 h 6864501"/>
              <a:gd name="connsiteX5" fmla="*/ 0 w 5131041"/>
              <a:gd name="connsiteY5" fmla="*/ 2972883 h 6864501"/>
              <a:gd name="connsiteX0" fmla="*/ 0 w 5131041"/>
              <a:gd name="connsiteY0" fmla="*/ 2972883 h 6864501"/>
              <a:gd name="connsiteX1" fmla="*/ 2972884 w 5131041"/>
              <a:gd name="connsiteY1" fmla="*/ 0 h 6864501"/>
              <a:gd name="connsiteX2" fmla="*/ 5128152 w 5131041"/>
              <a:gd name="connsiteY2" fmla="*/ 8667 h 6864501"/>
              <a:gd name="connsiteX3" fmla="*/ 5131041 w 5131041"/>
              <a:gd name="connsiteY3" fmla="*/ 5643725 h 6864501"/>
              <a:gd name="connsiteX4" fmla="*/ 3908952 w 5131041"/>
              <a:gd name="connsiteY4" fmla="*/ 6864501 h 6864501"/>
              <a:gd name="connsiteX5" fmla="*/ 0 w 5131041"/>
              <a:gd name="connsiteY5" fmla="*/ 2972883 h 6864501"/>
              <a:gd name="connsiteX0" fmla="*/ 0 w 5131041"/>
              <a:gd name="connsiteY0" fmla="*/ 2972883 h 6864501"/>
              <a:gd name="connsiteX1" fmla="*/ 2972884 w 5131041"/>
              <a:gd name="connsiteY1" fmla="*/ 0 h 6864501"/>
              <a:gd name="connsiteX2" fmla="*/ 5128152 w 5131041"/>
              <a:gd name="connsiteY2" fmla="*/ 8667 h 6864501"/>
              <a:gd name="connsiteX3" fmla="*/ 5131041 w 5131041"/>
              <a:gd name="connsiteY3" fmla="*/ 5643725 h 6864501"/>
              <a:gd name="connsiteX4" fmla="*/ 3908952 w 5131041"/>
              <a:gd name="connsiteY4" fmla="*/ 6864501 h 6864501"/>
              <a:gd name="connsiteX5" fmla="*/ 0 w 5131041"/>
              <a:gd name="connsiteY5" fmla="*/ 2972883 h 6864501"/>
              <a:gd name="connsiteX0" fmla="*/ 0 w 5131041"/>
              <a:gd name="connsiteY0" fmla="*/ 2972883 h 6864501"/>
              <a:gd name="connsiteX1" fmla="*/ 2972884 w 5131041"/>
              <a:gd name="connsiteY1" fmla="*/ 0 h 6864501"/>
              <a:gd name="connsiteX2" fmla="*/ 5128152 w 5131041"/>
              <a:gd name="connsiteY2" fmla="*/ 1314 h 6864501"/>
              <a:gd name="connsiteX3" fmla="*/ 5131041 w 5131041"/>
              <a:gd name="connsiteY3" fmla="*/ 5643725 h 6864501"/>
              <a:gd name="connsiteX4" fmla="*/ 3908952 w 5131041"/>
              <a:gd name="connsiteY4" fmla="*/ 6864501 h 6864501"/>
              <a:gd name="connsiteX5" fmla="*/ 0 w 5131041"/>
              <a:gd name="connsiteY5" fmla="*/ 2972883 h 686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1041" h="6864501">
                <a:moveTo>
                  <a:pt x="0" y="2972883"/>
                </a:moveTo>
                <a:lnTo>
                  <a:pt x="2972884" y="0"/>
                </a:lnTo>
                <a:lnTo>
                  <a:pt x="5128152" y="1314"/>
                </a:lnTo>
                <a:lnTo>
                  <a:pt x="5131041" y="5643725"/>
                </a:lnTo>
                <a:lnTo>
                  <a:pt x="3908952" y="6864501"/>
                </a:lnTo>
                <a:lnTo>
                  <a:pt x="0" y="2972883"/>
                </a:lnTo>
                <a:close/>
              </a:path>
            </a:pathLst>
          </a:custGeom>
          <a:solidFill>
            <a:srgbClr val="C6C6C6"/>
          </a:solidFill>
        </p:spPr>
        <p:txBody>
          <a:bodyPr vert="horz" lIns="91440" tIns="45720" rIns="216000" bIns="1800000" rtlCol="0" anchor="ctr" anchorCtr="0">
            <a:noAutofit/>
          </a:bodyPr>
          <a:lstStyle>
            <a:lvl1pPr algn="r">
              <a:lnSpc>
                <a:spcPct val="100000"/>
              </a:lnSpc>
              <a:defRPr lang="nl-NL" sz="1400">
                <a:solidFill>
                  <a:schemeClr val="accent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FD21DAC-7565-1D7B-56AA-0731E2393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070" y="1164265"/>
            <a:ext cx="4625470" cy="1989508"/>
          </a:xfrm>
        </p:spPr>
        <p:txBody>
          <a:bodyPr anchor="b"/>
          <a:lstStyle>
            <a:lvl1pPr algn="l">
              <a:lnSpc>
                <a:spcPts val="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31C219E9-0B2D-34A6-77BE-3463A3F19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71" y="3187367"/>
            <a:ext cx="4635388" cy="882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180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9A8FE-F195-B813-70A2-8F5CF5C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7B17B-4F29-8815-71F7-57D0F397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418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slide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9A8FE-F195-B813-70A2-8F5CF5C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7B17B-4F29-8815-71F7-57D0F397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286" y="1653028"/>
            <a:ext cx="4533801" cy="3987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30F39E2-B6AB-48E0-AC9D-74A2939F2C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3912" y="1653028"/>
            <a:ext cx="4533801" cy="3987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406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apport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9A8FE-F195-B813-70A2-8F5CF5C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7B17B-4F29-8815-71F7-57D0F397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286" y="1719129"/>
            <a:ext cx="4533801" cy="3921507"/>
          </a:xfrm>
        </p:spPr>
        <p:txBody>
          <a:bodyPr/>
          <a:lstStyle>
            <a:lvl1pPr>
              <a:lnSpc>
                <a:spcPts val="1400"/>
              </a:lnSpc>
              <a:defRPr sz="1100"/>
            </a:lvl1pPr>
            <a:lvl2pPr marL="0" indent="0">
              <a:lnSpc>
                <a:spcPts val="1400"/>
              </a:lnSpc>
              <a:buNone/>
              <a:defRPr sz="900"/>
            </a:lvl2pPr>
            <a:lvl3pPr marL="144000" indent="-14400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/>
            </a:lvl3pPr>
            <a:lvl4pPr marL="288000" indent="-144000">
              <a:lnSpc>
                <a:spcPts val="1400"/>
              </a:lnSpc>
              <a:buClr>
                <a:schemeClr val="tx1"/>
              </a:buClr>
              <a:defRPr sz="900"/>
            </a:lvl4pPr>
            <a:lvl5pPr>
              <a:lnSpc>
                <a:spcPts val="1400"/>
              </a:lnSpc>
              <a:defRPr sz="9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30F39E2-B6AB-48E0-AC9D-74A2939F2C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3912" y="1719129"/>
            <a:ext cx="4533801" cy="3921507"/>
          </a:xfrm>
        </p:spPr>
        <p:txBody>
          <a:bodyPr/>
          <a:lstStyle>
            <a:lvl1pPr>
              <a:lnSpc>
                <a:spcPts val="1400"/>
              </a:lnSpc>
              <a:defRPr sz="1100"/>
            </a:lvl1pPr>
            <a:lvl2pPr marL="0" indent="0">
              <a:lnSpc>
                <a:spcPts val="1400"/>
              </a:lnSpc>
              <a:buNone/>
              <a:defRPr sz="900"/>
            </a:lvl2pPr>
            <a:lvl3pPr marL="144000" indent="-14400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/>
            </a:lvl3pPr>
            <a:lvl4pPr marL="288000" indent="-144000">
              <a:lnSpc>
                <a:spcPts val="1400"/>
              </a:lnSpc>
              <a:buClr>
                <a:schemeClr val="tx1"/>
              </a:buClr>
              <a:defRPr sz="900"/>
            </a:lvl4pPr>
            <a:lvl5pPr>
              <a:lnSpc>
                <a:spcPts val="1400"/>
              </a:lnSpc>
              <a:defRPr sz="9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89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273DD-4289-B3B8-2CBC-4731A9D1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828A076-C34C-36B5-6160-67580F4C1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286" y="1653028"/>
            <a:ext cx="4748486" cy="3987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F2413B6A-4474-8971-5D9D-B7839D1CE11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364055" y="5153772"/>
            <a:ext cx="3751606" cy="257369"/>
          </a:xfrm>
        </p:spPr>
        <p:txBody>
          <a:bodyPr wrap="square" lIns="36000" tIns="36000" rIns="36000" bIns="3600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7" name="Tijdelijke aanduiding voor grafiek 6">
            <a:extLst>
              <a:ext uri="{FF2B5EF4-FFF2-40B4-BE49-F238E27FC236}">
                <a16:creationId xmlns:a16="http://schemas.microsoft.com/office/drawing/2014/main" id="{CE3A9508-DA6B-8B28-225C-0BD5274EE2A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711576" y="1792941"/>
            <a:ext cx="4951613" cy="3155578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80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vlak voor grafiek, tabel of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B1BDB3D-1812-D92A-C585-CB4F5DD95F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4273DD-4289-B3B8-2CBC-4731A9D1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318945A-5533-FD2B-DDD0-CD39E915D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86634" y="2295524"/>
            <a:ext cx="9382965" cy="3166969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  <a:latin typeface="+mn-lt"/>
              </a:defRPr>
            </a:lvl2pPr>
            <a:lvl3pPr>
              <a:defRPr sz="1400">
                <a:solidFill>
                  <a:schemeClr val="accent1"/>
                </a:solidFill>
                <a:latin typeface="+mn-lt"/>
              </a:defRPr>
            </a:lvl3pPr>
            <a:lvl4pPr>
              <a:defRPr sz="1400">
                <a:solidFill>
                  <a:schemeClr val="accent1"/>
                </a:solidFill>
                <a:latin typeface="+mn-lt"/>
              </a:defRPr>
            </a:lvl4pPr>
            <a:lvl5pPr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661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6FE33B-260E-6A94-7A1C-E2B28B17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286" y="960036"/>
            <a:ext cx="10515600" cy="501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674312-C9BE-FB88-5531-33F24E41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0286" y="1653028"/>
            <a:ext cx="10515600" cy="3987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9213706-7B51-39E5-8AA7-417E52BD467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2" y="5357083"/>
            <a:ext cx="10894828" cy="15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1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2" r:id="rId6"/>
    <p:sldLayoutId id="2147483668" r:id="rId7"/>
    <p:sldLayoutId id="2147483667" r:id="rId8"/>
    <p:sldLayoutId id="2147483674" r:id="rId9"/>
    <p:sldLayoutId id="2147483661" r:id="rId10"/>
    <p:sldLayoutId id="2147483670" r:id="rId11"/>
    <p:sldLayoutId id="2147483671" r:id="rId12"/>
    <p:sldLayoutId id="2147483672" r:id="rId13"/>
    <p:sldLayoutId id="2147483669" r:id="rId14"/>
    <p:sldLayoutId id="2147483673" r:id="rId15"/>
    <p:sldLayoutId id="2147483660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ts val="3000"/>
        </a:lnSpc>
        <a:spcBef>
          <a:spcPts val="0"/>
        </a:spcBef>
        <a:buSzPct val="120000"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94000" indent="-234000" algn="l" defTabSz="914400" rtl="0" eaLnBrk="1" latinLnBrk="0" hangingPunct="1">
        <a:lnSpc>
          <a:spcPts val="3000"/>
        </a:lnSpc>
        <a:spcBef>
          <a:spcPts val="0"/>
        </a:spcBef>
        <a:buClr>
          <a:schemeClr val="tx1"/>
        </a:buClr>
        <a:buFont typeface="Verdana" panose="020B0604030504040204" pitchFamily="34" charset="0"/>
        <a:buChar char="­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34000" algn="l" defTabSz="914400" rtl="0" eaLnBrk="1" latinLnBrk="0" hangingPunct="1">
        <a:lnSpc>
          <a:spcPts val="3000"/>
        </a:lnSpc>
        <a:spcBef>
          <a:spcPts val="0"/>
        </a:spcBef>
        <a:buFont typeface="Verdana" panose="020B0604030504040204" pitchFamily="34" charset="0"/>
        <a:buChar char="­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88000" indent="-234000" algn="l" defTabSz="914400" rtl="0" eaLnBrk="1" latinLnBrk="0" hangingPunct="1">
        <a:lnSpc>
          <a:spcPts val="3000"/>
        </a:lnSpc>
        <a:spcBef>
          <a:spcPts val="0"/>
        </a:spcBef>
        <a:buFont typeface="Verdana" panose="020B0604030504040204" pitchFamily="34" charset="0"/>
        <a:buChar char="­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81981-514C-13F8-2804-1946A3A19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Stresstest Jaarstukken 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2E5920-7DAA-A8BF-A79D-3E8DC8A23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Gorinchem</a:t>
            </a:r>
          </a:p>
        </p:txBody>
      </p:sp>
    </p:spTree>
    <p:extLst>
      <p:ext uri="{BB962C8B-B14F-4D97-AF65-F5344CB8AC3E}">
        <p14:creationId xmlns:p14="http://schemas.microsoft.com/office/powerpoint/2010/main" val="8682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1">
            <a:extLst>
              <a:ext uri="{FF2B5EF4-FFF2-40B4-BE49-F238E27FC236}">
                <a16:creationId xmlns:a16="http://schemas.microsoft.com/office/drawing/2014/main" id="{5FC9A835-1EE4-A7D4-15AA-93663FBF55AF}"/>
              </a:ext>
            </a:extLst>
          </p:cNvPr>
          <p:cNvSpPr txBox="1">
            <a:spLocks/>
          </p:cNvSpPr>
          <p:nvPr/>
        </p:nvSpPr>
        <p:spPr>
          <a:xfrm>
            <a:off x="409824" y="386416"/>
            <a:ext cx="11166983" cy="107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Financiële</a:t>
            </a:r>
            <a:r>
              <a:rPr kumimoji="0" lang="nl-NL" sz="28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nl-NL" sz="2800" b="1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Kengetallen</a:t>
            </a:r>
            <a:r>
              <a:rPr kumimoji="0" lang="nl-NL" sz="28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kumimoji="0" lang="nl-NL" sz="28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nl-NL" sz="28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F1B19076-0153-3671-75C6-4A7A1A52C949}"/>
              </a:ext>
            </a:extLst>
          </p:cNvPr>
          <p:cNvSpPr txBox="1"/>
          <p:nvPr/>
        </p:nvSpPr>
        <p:spPr>
          <a:xfrm>
            <a:off x="3114805" y="1436133"/>
            <a:ext cx="2096452" cy="91563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Signaleringswaarde provincie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&gt;130 % meest risicovol 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90-130 % neutraal</a:t>
            </a:r>
            <a:b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&lt;90 % minst risicovol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2E9F5F7D-8859-1ECF-D04B-1AD707DEEF13}"/>
              </a:ext>
            </a:extLst>
          </p:cNvPr>
          <p:cNvSpPr txBox="1"/>
          <p:nvPr/>
        </p:nvSpPr>
        <p:spPr>
          <a:xfrm>
            <a:off x="9177600" y="1484317"/>
            <a:ext cx="2096452" cy="90024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Signaleringswaarde provincie </a:t>
            </a:r>
            <a:endParaRPr kumimoji="0" lang="nl-NL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&lt;20 % meest risicovol </a:t>
            </a:r>
            <a:b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20-50 % neutraal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&gt;50 % minst risicovol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9466F4C-6EA9-C0DD-3695-9F88D277E6CB}"/>
              </a:ext>
            </a:extLst>
          </p:cNvPr>
          <p:cNvSpPr txBox="1"/>
          <p:nvPr/>
        </p:nvSpPr>
        <p:spPr>
          <a:xfrm>
            <a:off x="3114805" y="4585382"/>
            <a:ext cx="2096452" cy="91563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Signaleringswaarde provincie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&lt; 0 % meest risicovol 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0 % neutraal</a:t>
            </a:r>
            <a:b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&gt; 0 % minst risicovol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2F309A23-9BEA-850C-A8CE-431A8A600F00}"/>
              </a:ext>
            </a:extLst>
          </p:cNvPr>
          <p:cNvSpPr txBox="1"/>
          <p:nvPr/>
        </p:nvSpPr>
        <p:spPr>
          <a:xfrm>
            <a:off x="9177600" y="4533759"/>
            <a:ext cx="2096452" cy="91563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Signaleringswaarde provincie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&gt;105 % meest risicovol 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95-105 % neutraal</a:t>
            </a:r>
            <a:b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&lt;95 % minst risicovol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0BFFC816-41D4-0AEF-D838-801B8A2B78E2}"/>
              </a:ext>
            </a:extLst>
          </p:cNvPr>
          <p:cNvSpPr/>
          <p:nvPr/>
        </p:nvSpPr>
        <p:spPr>
          <a:xfrm>
            <a:off x="382275" y="1255316"/>
            <a:ext cx="2732530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Netto schuldquote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Gorinchem 2022        	   51,9 % 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Stedelijkheidsklasse 2021   52,7 %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Nederland 2021	            49,7 %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D519C6FD-F34B-B061-D1E2-1DA9B6BDFD48}"/>
              </a:ext>
            </a:extLst>
          </p:cNvPr>
          <p:cNvSpPr/>
          <p:nvPr/>
        </p:nvSpPr>
        <p:spPr>
          <a:xfrm>
            <a:off x="6472846" y="1249083"/>
            <a:ext cx="2704754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Solvabiliteitsratio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Gorinchem 2022		   43,9 %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Stedelijkheidsklasse 2021   30,9 %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Nederland 2021	            37,5 %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FF1134F7-7C25-94AF-F440-C9B2963ED890}"/>
              </a:ext>
            </a:extLst>
          </p:cNvPr>
          <p:cNvSpPr/>
          <p:nvPr/>
        </p:nvSpPr>
        <p:spPr>
          <a:xfrm>
            <a:off x="3946244" y="2708711"/>
            <a:ext cx="2368965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Grondexploitaties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2022	     29 %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2021  	     30 % 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2020 	     27 %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708FC94F-E847-B15F-7D7D-F21B84C0593C}"/>
              </a:ext>
            </a:extLst>
          </p:cNvPr>
          <p:cNvSpPr/>
          <p:nvPr/>
        </p:nvSpPr>
        <p:spPr>
          <a:xfrm>
            <a:off x="6474665" y="4423842"/>
            <a:ext cx="2732530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Belastingcapaciteit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2022     	   	   100%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2021 	       	   104 %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2020	         	   106 %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8FC3AC18-32C1-6457-C883-91D4D9D6A7DE}"/>
              </a:ext>
            </a:extLst>
          </p:cNvPr>
          <p:cNvSpPr/>
          <p:nvPr/>
        </p:nvSpPr>
        <p:spPr>
          <a:xfrm>
            <a:off x="382275" y="4423843"/>
            <a:ext cx="2732530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Structureel exploitatieruimte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2022	             11,2 %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2021 	               4,0 % 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2020                     3,0 %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43F73A48-9F89-827D-85C4-38E23C03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641" y="1396472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4" name="Tekstvak 53">
            <a:extLst>
              <a:ext uri="{FF2B5EF4-FFF2-40B4-BE49-F238E27FC236}">
                <a16:creationId xmlns:a16="http://schemas.microsoft.com/office/drawing/2014/main" id="{5F484280-14BA-4A5E-1CAF-DFA5499BF9BA}"/>
              </a:ext>
            </a:extLst>
          </p:cNvPr>
          <p:cNvSpPr txBox="1"/>
          <p:nvPr/>
        </p:nvSpPr>
        <p:spPr>
          <a:xfrm>
            <a:off x="6315209" y="2870250"/>
            <a:ext cx="2096452" cy="91563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Signaleringswaarde provincie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&gt; 35 % meest risicovol 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20-35 % neutraal</a:t>
            </a:r>
            <a:b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&lt;20 % minst risicovol</a:t>
            </a: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369FDA6D-5F80-852F-BC85-9FF3C7450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481" y="4445913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F63166BA-C08F-CB37-48FF-AEC1BA52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641" y="4445913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B2BC86BC-BCAC-6050-9D61-B9119AAC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889" y="2824723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CD02FB2-74D7-D90D-8BE6-2F30D48C0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806" y="1377875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30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31F4FD05-7BC3-0F23-56E6-FADDA6717159}"/>
              </a:ext>
            </a:extLst>
          </p:cNvPr>
          <p:cNvSpPr txBox="1">
            <a:spLocks/>
          </p:cNvSpPr>
          <p:nvPr/>
        </p:nvSpPr>
        <p:spPr>
          <a:xfrm>
            <a:off x="524866" y="200464"/>
            <a:ext cx="10917717" cy="10743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VASTE ACTIVA &amp; SCHULDEN</a:t>
            </a:r>
            <a:br>
              <a:rPr kumimoji="0" lang="nl-NL" sz="28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nl-NL" sz="28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FDDA9AA-5080-4D7D-A4E4-CC31DDE2FD9B}"/>
              </a:ext>
            </a:extLst>
          </p:cNvPr>
          <p:cNvSpPr txBox="1"/>
          <p:nvPr/>
        </p:nvSpPr>
        <p:spPr>
          <a:xfrm>
            <a:off x="2482288" y="731520"/>
            <a:ext cx="29279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endParaRPr lang="nl-NL" sz="1400" dirty="0">
              <a:noFill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328A5D2-5B5D-9B05-0142-B4BE464A652B}"/>
              </a:ext>
            </a:extLst>
          </p:cNvPr>
          <p:cNvSpPr/>
          <p:nvPr/>
        </p:nvSpPr>
        <p:spPr>
          <a:xfrm>
            <a:off x="382275" y="1360184"/>
            <a:ext cx="2732530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Boekwaarde netto activa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2022	 € 166,5 mln. 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2021 	 € 167,7 mln.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2020 	 € 162,5 mln. 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11A61C7-B5CC-182C-7650-0AF59CF57627}"/>
              </a:ext>
            </a:extLst>
          </p:cNvPr>
          <p:cNvSpPr/>
          <p:nvPr/>
        </p:nvSpPr>
        <p:spPr>
          <a:xfrm>
            <a:off x="6545905" y="1357579"/>
            <a:ext cx="3446234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Totale boekwaarde netto grondexploitaties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2022	         €  47,4 mln.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2021        	€  45,9 mln. 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2020             	€  47,3 mln.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05FEDB71-5F1B-FC9C-721A-30EA624D92CA}"/>
              </a:ext>
            </a:extLst>
          </p:cNvPr>
          <p:cNvSpPr/>
          <p:nvPr/>
        </p:nvSpPr>
        <p:spPr>
          <a:xfrm>
            <a:off x="3914774" y="3004390"/>
            <a:ext cx="2790826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Schuld per inwoner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2022	      	€ 2.635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2021     	         € 2.955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2020 		€ 3.322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F8604C1-6826-868D-6B9E-F1A9FB285127}"/>
              </a:ext>
            </a:extLst>
          </p:cNvPr>
          <p:cNvSpPr/>
          <p:nvPr/>
        </p:nvSpPr>
        <p:spPr>
          <a:xfrm>
            <a:off x="4522226" y="4484178"/>
            <a:ext cx="6996193" cy="164545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Rekening     	Rekening 		Rekening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Reserves en voorzieningen (x </a:t>
            </a: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€ </a:t>
            </a: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1000)     2022  		2021			2020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Algemene reserve                                        31.503		 29.571 		27.666 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Overige reserves                                          64.927	</a:t>
            </a:r>
            <a:r>
              <a:rPr lang="nl-NL" sz="11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	 </a:t>
            </a: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56.041		50.892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Voorzieningen                                              22.100		 19.259		18.211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Weerstandsratio 	                                       2,19			 2,52			1,92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08E0ACA-3F2D-CDF1-43FA-594BA11C5A3D}"/>
              </a:ext>
            </a:extLst>
          </p:cNvPr>
          <p:cNvSpPr/>
          <p:nvPr/>
        </p:nvSpPr>
        <p:spPr>
          <a:xfrm>
            <a:off x="382275" y="4636074"/>
            <a:ext cx="2732530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Ontwikkeling rentelasten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2022	   € 1,6 mln. Rekening 2021 	   € 1,8 mln.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Rekening 2020 	   € 2,2 mln.         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1133CB67-6DFE-F5E5-B077-E0D01BCB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30" y="4709768"/>
            <a:ext cx="510570" cy="10066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18E4509-C91C-4F7D-58B8-1911EBB9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200" y="5102927"/>
            <a:ext cx="360983" cy="7117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0080EE0-6BA2-ECE2-9184-17B81DB6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02" y="3090860"/>
            <a:ext cx="510570" cy="10066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F179B6D5-B5CA-6D6D-C174-E723C0E44B4B}"/>
              </a:ext>
            </a:extLst>
          </p:cNvPr>
          <p:cNvSpPr txBox="1"/>
          <p:nvPr/>
        </p:nvSpPr>
        <p:spPr>
          <a:xfrm>
            <a:off x="4522226" y="6300819"/>
            <a:ext cx="3707374" cy="253916"/>
          </a:xfrm>
          <a:prstGeom prst="rect">
            <a:avLst/>
          </a:prstGeom>
          <a:solidFill>
            <a:schemeClr val="bg1"/>
          </a:solidFill>
          <a:ln>
            <a:solidFill>
              <a:srgbClr val="AABED7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 Groen: &gt; 2,0     Oranje: 1,4 – 2,0     Rood: &lt; 1,4 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1427F7A-3CAF-30FF-09AA-3192460B1E61}"/>
              </a:ext>
            </a:extLst>
          </p:cNvPr>
          <p:cNvSpPr txBox="1"/>
          <p:nvPr/>
        </p:nvSpPr>
        <p:spPr>
          <a:xfrm>
            <a:off x="9064978" y="257001"/>
            <a:ext cx="3127022" cy="9002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Legenda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Slechter dan beide voorgaande jaren </a:t>
            </a:r>
            <a:endParaRPr kumimoji="0" lang="nl-NL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 Tussen beide voorgaande jaren in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 Beter dan beide voorgaande jaren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4E947783-BA00-D91E-A5AE-6B43C3CA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782" y="574943"/>
            <a:ext cx="286087" cy="5798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9884290-2336-167F-8864-E48C393BD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149" y="1431273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4E6C98E-2B7A-935B-F1CA-04E9EC6FC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919" y="1428209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07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EF47BE1C-A769-F23A-73E1-91ABB725BAEF}"/>
              </a:ext>
            </a:extLst>
          </p:cNvPr>
          <p:cNvSpPr txBox="1">
            <a:spLocks/>
          </p:cNvSpPr>
          <p:nvPr/>
        </p:nvSpPr>
        <p:spPr>
          <a:xfrm>
            <a:off x="524866" y="200464"/>
            <a:ext cx="10364451" cy="107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Lokale lasten </a:t>
            </a:r>
            <a:br>
              <a:rPr kumimoji="0" lang="nl-NL" sz="28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nl-NL" sz="28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842659D-6D95-CA10-6D7A-FE0323691DA3}"/>
              </a:ext>
            </a:extLst>
          </p:cNvPr>
          <p:cNvSpPr txBox="1"/>
          <p:nvPr/>
        </p:nvSpPr>
        <p:spPr>
          <a:xfrm>
            <a:off x="2482288" y="731520"/>
            <a:ext cx="29279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endParaRPr lang="nl-NL" sz="1400" dirty="0">
              <a:noFill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3F5ED4B-1CBA-8E7B-E863-8B67BA50B0DB}"/>
              </a:ext>
            </a:extLst>
          </p:cNvPr>
          <p:cNvSpPr/>
          <p:nvPr/>
        </p:nvSpPr>
        <p:spPr>
          <a:xfrm>
            <a:off x="382275" y="1360184"/>
            <a:ext cx="2977918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Eénpersoonshuishouden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Gorinchem 2022       	      € 797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Stedelijkheidsklasse 2022      € 830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Nederland 2022	               € 823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7DA6D31-6558-373C-8C81-CA7F0626CA06}"/>
              </a:ext>
            </a:extLst>
          </p:cNvPr>
          <p:cNvSpPr/>
          <p:nvPr/>
        </p:nvSpPr>
        <p:spPr>
          <a:xfrm>
            <a:off x="6456333" y="1368205"/>
            <a:ext cx="2857313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Meerpersoonshuishouden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Gorinchem 2022                    € </a:t>
            </a:r>
            <a:r>
              <a:rPr lang="nl-NL" sz="11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905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Stedelijkheidsklasse 2022       € 905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Nederland 2022	                € 905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3C009C6-7C9A-6DD4-5DDA-5BF44EC0A708}"/>
              </a:ext>
            </a:extLst>
          </p:cNvPr>
          <p:cNvSpPr/>
          <p:nvPr/>
        </p:nvSpPr>
        <p:spPr>
          <a:xfrm>
            <a:off x="3946244" y="3046249"/>
            <a:ext cx="2762280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OZB tarief eigenaar niet-woning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Gorinchem 2022                0,33 % 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Stedelijkheidsklasse 2022   0,37 %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Nederland 2022	             0,31 %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DBE86CA6-6F6F-42E1-A96A-E22E946BB46A}"/>
              </a:ext>
            </a:extLst>
          </p:cNvPr>
          <p:cNvSpPr/>
          <p:nvPr/>
        </p:nvSpPr>
        <p:spPr>
          <a:xfrm>
            <a:off x="6456332" y="4578674"/>
            <a:ext cx="2857313" cy="113778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OZB tarief woningen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Gorinchem 2022                0,11 % 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Stedelijkheidsklasse 2022   0,11 %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Nederland 2022	             0,10 %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DBCCE20-29F6-C83E-A733-F5A09FCE3EB9}"/>
              </a:ext>
            </a:extLst>
          </p:cNvPr>
          <p:cNvSpPr/>
          <p:nvPr/>
        </p:nvSpPr>
        <p:spPr>
          <a:xfrm>
            <a:off x="382274" y="4636075"/>
            <a:ext cx="2977917" cy="115407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OZB tarief gebruiker niet-woning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Gorinchem 2022                0,27 % </a:t>
            </a:r>
            <a:b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Stedelijkheidsklasse 2022   0,24 %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Nederland 2022	             0,22 %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9354AA95-9C91-FDA9-3209-878499D9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034" y="4715451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FA95852-8F43-D038-82C0-3EC46BB87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777" y="1526077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72AAEDE-67A7-F1F5-3942-1E514824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961" y="3187854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F32EA21-E981-3BA9-9225-09D6738C9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777" y="4783463"/>
            <a:ext cx="512931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1393937D-8E4E-823B-65F3-F947E1B6D16D}"/>
              </a:ext>
            </a:extLst>
          </p:cNvPr>
          <p:cNvSpPr txBox="1"/>
          <p:nvPr/>
        </p:nvSpPr>
        <p:spPr>
          <a:xfrm>
            <a:off x="9414934" y="200463"/>
            <a:ext cx="2777068" cy="9002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Legenda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Hoger dan vergelijking</a:t>
            </a:r>
            <a:endParaRPr kumimoji="0" lang="nl-NL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 Tussen beide vergelijkingen in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 Lager dan vergelijking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107883E8-2393-637F-E10A-29F4AE4D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034" y="503644"/>
            <a:ext cx="294606" cy="5970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3BB593A-0236-4085-592E-6707844E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934" y="1368205"/>
            <a:ext cx="510570" cy="1006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313104"/>
      </p:ext>
    </p:extLst>
  </p:cSld>
  <p:clrMapOvr>
    <a:masterClrMapping/>
  </p:clrMapOvr>
</p:sld>
</file>

<file path=ppt/theme/theme1.xml><?xml version="1.0" encoding="utf-8"?>
<a:theme xmlns:a="http://schemas.openxmlformats.org/drawingml/2006/main" name="Gemeente Gorinchem">
  <a:themeElements>
    <a:clrScheme name="Gemeente Gorinchem">
      <a:dk1>
        <a:srgbClr val="EE1C25"/>
      </a:dk1>
      <a:lt1>
        <a:srgbClr val="FFFFFF"/>
      </a:lt1>
      <a:dk2>
        <a:srgbClr val="EE1C25"/>
      </a:dk2>
      <a:lt2>
        <a:srgbClr val="FFFFFF"/>
      </a:lt2>
      <a:accent1>
        <a:srgbClr val="3B0357"/>
      </a:accent1>
      <a:accent2>
        <a:srgbClr val="F1EFEE"/>
      </a:accent2>
      <a:accent3>
        <a:srgbClr val="F16523"/>
      </a:accent3>
      <a:accent4>
        <a:srgbClr val="A8A2A1"/>
      </a:accent4>
      <a:accent5>
        <a:srgbClr val="7A0101"/>
      </a:accent5>
      <a:accent6>
        <a:srgbClr val="662D91"/>
      </a:accent6>
      <a:hlink>
        <a:srgbClr val="EE1C25"/>
      </a:hlink>
      <a:folHlink>
        <a:srgbClr val="3B0357"/>
      </a:folHlink>
    </a:clrScheme>
    <a:fontScheme name="Gemeente Gorinchem">
      <a:majorFont>
        <a:latin typeface="FedraSans-Medium"/>
        <a:ea typeface=""/>
        <a:cs typeface=""/>
      </a:majorFont>
      <a:minorFont>
        <a:latin typeface="FedraSans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meente Gorinchem PowerPoint template - 3mb concept2.potx" id="{88EBB6EE-DD4C-49BB-9142-F904CC38F527}" vid="{F6D1874C-2BAA-463A-A0DC-7A29851CE1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Gemeente Gorinchem PowerPoint</Template>
  <TotalTime>121</TotalTime>
  <Words>512</Words>
  <Application>Microsoft Office PowerPoint</Application>
  <PresentationFormat>Breedbeeld</PresentationFormat>
  <Paragraphs>90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Verdana</vt:lpstr>
      <vt:lpstr>FedraSans-Book</vt:lpstr>
      <vt:lpstr>FedraSans-Medium</vt:lpstr>
      <vt:lpstr>Arial</vt:lpstr>
      <vt:lpstr>Gemeente Gorinchem</vt:lpstr>
      <vt:lpstr>Stresstest Jaarstukken 2022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Stresstest Jaarstukken 2022</dc:title>
  <dc:creator>Jikke Sieperda</dc:creator>
  <cp:lastModifiedBy>Jikke Sieperda</cp:lastModifiedBy>
  <cp:revision>8</cp:revision>
  <dcterms:created xsi:type="dcterms:W3CDTF">2023-05-04T08:54:40Z</dcterms:created>
  <dcterms:modified xsi:type="dcterms:W3CDTF">2023-05-23T12:57:21Z</dcterms:modified>
</cp:coreProperties>
</file>